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Lst>
  <p:notesMasterIdLst>
    <p:notesMasterId r:id="rId27"/>
  </p:notesMasterIdLst>
  <p:sldIdLst>
    <p:sldId id="1421" r:id="rId2"/>
    <p:sldId id="1422" r:id="rId3"/>
    <p:sldId id="955" r:id="rId4"/>
    <p:sldId id="1433" r:id="rId5"/>
    <p:sldId id="1434" r:id="rId6"/>
    <p:sldId id="1449" r:id="rId7"/>
    <p:sldId id="1450" r:id="rId8"/>
    <p:sldId id="1451" r:id="rId9"/>
    <p:sldId id="1452" r:id="rId10"/>
    <p:sldId id="1453" r:id="rId11"/>
    <p:sldId id="1454" r:id="rId12"/>
    <p:sldId id="1455" r:id="rId13"/>
    <p:sldId id="1457" r:id="rId14"/>
    <p:sldId id="1456" r:id="rId15"/>
    <p:sldId id="1458" r:id="rId16"/>
    <p:sldId id="1459" r:id="rId17"/>
    <p:sldId id="1460" r:id="rId18"/>
    <p:sldId id="1444" r:id="rId19"/>
    <p:sldId id="1183" r:id="rId20"/>
    <p:sldId id="1431" r:id="rId21"/>
    <p:sldId id="1461" r:id="rId22"/>
    <p:sldId id="1445" r:id="rId23"/>
    <p:sldId id="1446" r:id="rId24"/>
    <p:sldId id="1447" r:id="rId25"/>
    <p:sldId id="1448" r:id="rId26"/>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5035" autoAdjust="0"/>
  </p:normalViewPr>
  <p:slideViewPr>
    <p:cSldViewPr>
      <p:cViewPr varScale="1">
        <p:scale>
          <a:sx n="144" d="100"/>
          <a:sy n="144" d="100"/>
        </p:scale>
        <p:origin x="402" y="132"/>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230215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Lu 24:18 Then the one whose name was Cleopas answered and said to Him, "Are You the only stranger in Jerusalem, and have You not known the things which happened there in these days?"</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710694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1Jo 3:2 Beloved, now we are children of God; and it has not yet been revealed what we shall be, but we know that when He is revealed, we shall be like Him, for we shall see Him as He </a:t>
            </a:r>
            <a:r>
              <a:rPr lang="en-US" b="0" dirty="0" err="1" smtClean="0"/>
              <a:t>i</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636192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1Jo 1:1 ¶ That which was from the beginning, which we have heard, which we have seen with our eyes, which we have looked upon, and our hands have handled, concerning the Word of life-- 2 the life was manifested, and we have seen, and bear witness, and declare to you that eternal life which was with the Father and was manifested to us--</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041158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Mr</a:t>
            </a:r>
            <a:r>
              <a:rPr lang="en-US" b="0" dirty="0" smtClean="0"/>
              <a:t> 16:11 And when they heard that He was alive and had been seen by her, they did not believe.</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5494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1Co 15:5 and that He was seen by Cephas, then by the twelve. 6 After that He was seen by over five hundred brethren at once, of whom the greater part remain to the present, but some have fallen asleep. 7 After that He was seen by James, then by all the apostles. 1Co 15:8 Then last of all He was seen by me also, as by one born out of due time.</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71011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544236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691728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42063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809015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20</a:t>
            </a:fld>
            <a:endParaRPr lang="en-GB"/>
          </a:p>
        </p:txBody>
      </p:sp>
    </p:spTree>
    <p:extLst>
      <p:ext uri="{BB962C8B-B14F-4D97-AF65-F5344CB8AC3E}">
        <p14:creationId xmlns:p14="http://schemas.microsoft.com/office/powerpoint/2010/main" val="279391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80660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21</a:t>
            </a:fld>
            <a:endParaRPr lang="en-GB"/>
          </a:p>
        </p:txBody>
      </p:sp>
    </p:spTree>
    <p:extLst>
      <p:ext uri="{BB962C8B-B14F-4D97-AF65-F5344CB8AC3E}">
        <p14:creationId xmlns:p14="http://schemas.microsoft.com/office/powerpoint/2010/main" val="1143043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22</a:t>
            </a:fld>
            <a:endParaRPr lang="en-GB"/>
          </a:p>
        </p:txBody>
      </p:sp>
    </p:spTree>
    <p:extLst>
      <p:ext uri="{BB962C8B-B14F-4D97-AF65-F5344CB8AC3E}">
        <p14:creationId xmlns:p14="http://schemas.microsoft.com/office/powerpoint/2010/main" val="695459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23</a:t>
            </a:fld>
            <a:endParaRPr lang="en-GB"/>
          </a:p>
        </p:txBody>
      </p:sp>
    </p:spTree>
    <p:extLst>
      <p:ext uri="{BB962C8B-B14F-4D97-AF65-F5344CB8AC3E}">
        <p14:creationId xmlns:p14="http://schemas.microsoft.com/office/powerpoint/2010/main" val="605518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24</a:t>
            </a:fld>
            <a:endParaRPr lang="en-GB"/>
          </a:p>
        </p:txBody>
      </p:sp>
    </p:spTree>
    <p:extLst>
      <p:ext uri="{BB962C8B-B14F-4D97-AF65-F5344CB8AC3E}">
        <p14:creationId xmlns:p14="http://schemas.microsoft.com/office/powerpoint/2010/main" val="789428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25</a:t>
            </a:fld>
            <a:endParaRPr lang="en-GB"/>
          </a:p>
        </p:txBody>
      </p:sp>
    </p:spTree>
    <p:extLst>
      <p:ext uri="{BB962C8B-B14F-4D97-AF65-F5344CB8AC3E}">
        <p14:creationId xmlns:p14="http://schemas.microsoft.com/office/powerpoint/2010/main" val="2169782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dirty="0" err="1" smtClean="0"/>
              <a:t>Cpoer</a:t>
            </a:r>
            <a:r>
              <a:rPr lang="en-US" dirty="0" smtClean="0"/>
              <a:t> </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4244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Lu 1:1 ¶ Inasmuch as many have taken in hand to set in order a narrative of those things which have been fulfilled among us,</a:t>
            </a:r>
          </a:p>
          <a:p>
            <a:pPr marL="0" indent="0">
              <a:buNone/>
            </a:pPr>
            <a:r>
              <a:rPr lang="en-US" b="0" dirty="0" smtClean="0"/>
              <a:t> 2 just as those who from the beginning were eyewitnesses and ministers of the word delivered them to us,</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7213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Ga 1:13 For you have heard of my former conduct in Judaism, how I persecuted the church of God beyond measure and tried to destroy it.</a:t>
            </a:r>
          </a:p>
          <a:p>
            <a:pPr marL="0" indent="0">
              <a:buNone/>
            </a:pPr>
            <a:r>
              <a:rPr lang="en-US" b="0" dirty="0" smtClean="0"/>
              <a:t>Ac 8:3; 9:1; 22:4; 26:11; 1Ti 1:13</a:t>
            </a:r>
          </a:p>
          <a:p>
            <a:pPr marL="0" indent="0">
              <a:buNone/>
            </a:pPr>
            <a:r>
              <a:rPr lang="en-US" b="0" dirty="0" smtClean="0"/>
              <a:t> 14 And I advanced in Judaism beyond many of my contemporaries in my own nation, being more exceedingly zealous for the traditions of my fathers.</a:t>
            </a:r>
          </a:p>
          <a:p>
            <a:pPr marL="0" indent="0">
              <a:buNone/>
            </a:pPr>
            <a:r>
              <a:rPr lang="en-US" b="0" dirty="0" err="1" smtClean="0"/>
              <a:t>Jer</a:t>
            </a:r>
            <a:r>
              <a:rPr lang="en-US" b="0" dirty="0" smtClean="0"/>
              <a:t> 9:14; Mt 15:2; </a:t>
            </a:r>
            <a:r>
              <a:rPr lang="en-US" b="0" dirty="0" err="1" smtClean="0"/>
              <a:t>Mr</a:t>
            </a:r>
            <a:r>
              <a:rPr lang="en-US" b="0" dirty="0" smtClean="0"/>
              <a:t> 7:5; Ac 22:3; 26:9; P</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428217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28:11 ¶ Now while they were going, behold, some of the guard came into the city and reported to the chief priests all the things that had happened.</a:t>
            </a:r>
          </a:p>
          <a:p>
            <a:pPr marL="0" indent="0">
              <a:buNone/>
            </a:pPr>
            <a:r>
              <a:rPr lang="en-US" b="0" dirty="0" smtClean="0"/>
              <a:t> 12 When they had assembled with the elders and consulted together, they gave a large sum of money to the soldiers,  13 saying, "Tell them, 'His disciples came at night and stole Him away while we slept.‘</a:t>
            </a:r>
          </a:p>
          <a:p>
            <a:pPr marL="0" indent="0">
              <a:buNone/>
            </a:pPr>
            <a:endParaRPr lang="en-US" b="0" dirty="0" smtClean="0"/>
          </a:p>
          <a:p>
            <a:pPr marL="0" indent="0">
              <a:buNone/>
            </a:pPr>
            <a:r>
              <a:rPr lang="en-US" b="0" dirty="0" smtClean="0"/>
              <a:t>They never produced a body</a:t>
            </a:r>
          </a:p>
          <a:p>
            <a:pPr marL="0" indent="0">
              <a:buNone/>
            </a:pPr>
            <a:endParaRPr lang="en-US" b="0" dirty="0" smtClean="0"/>
          </a:p>
          <a:p>
            <a:pPr marL="0" indent="0">
              <a:buNone/>
            </a:pPr>
            <a:r>
              <a:rPr lang="en-US" b="0" dirty="0" smtClean="0"/>
              <a:t>There</a:t>
            </a:r>
            <a:r>
              <a:rPr lang="en-US" b="0" baseline="0" dirty="0" smtClean="0"/>
              <a:t> was no veneration of the tomb</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71227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2Ti 3:14 But you must continue in the things which you have learned and been assured of, knowing from whom you have learned them, 15 and that from childhood you have known the Holy Scriptures, which are able to make you wise for salvation through faith which is in Christ Jesus.</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41923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Lu 24:1 ¶ Now on the first day of the week, very early in the morning, they, and certain other women with them, came to the tomb bringing the spices which they had prepared.</a:t>
            </a:r>
          </a:p>
          <a:p>
            <a:pPr marL="0" indent="0">
              <a:buNone/>
            </a:pPr>
            <a:r>
              <a:rPr lang="en-US" b="0" dirty="0" smtClean="0"/>
              <a:t>Lu 24:11 And their words seemed to them like idle tales, and they did not believe them.</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01000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10:00 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Class (Livestream) 	 	5:00  PM</a:t>
            </a:r>
          </a:p>
          <a:p>
            <a:pPr marL="0" indent="0">
              <a:buNone/>
            </a:pPr>
            <a:r>
              <a:rPr lang="en-US" sz="3000" b="1" dirty="0">
                <a:effectLst>
                  <a:glow rad="228600">
                    <a:srgbClr val="03080D"/>
                  </a:glow>
                </a:effectLst>
              </a:rPr>
              <a:t>Wednesday</a:t>
            </a:r>
          </a:p>
          <a:p>
            <a:pPr marL="365751"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78">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5953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a:t>6</a:t>
            </a:r>
            <a:r>
              <a:rPr lang="en-US" sz="4000" dirty="0" smtClean="0"/>
              <a:t>. Testimony Outside the Scriptures</a:t>
            </a:r>
          </a:p>
          <a:p>
            <a:pPr marL="0" indent="0">
              <a:buNone/>
            </a:pPr>
            <a:r>
              <a:rPr lang="en-US" sz="4000" dirty="0"/>
              <a:t>	</a:t>
            </a:r>
            <a:r>
              <a:rPr lang="en-US" sz="4000" dirty="0" smtClean="0"/>
              <a:t>- Josephus </a:t>
            </a:r>
          </a:p>
          <a:p>
            <a:pPr marL="0" indent="0">
              <a:buNone/>
            </a:pPr>
            <a:r>
              <a:rPr lang="en-US" sz="4000" dirty="0"/>
              <a:t>	</a:t>
            </a:r>
            <a:r>
              <a:rPr lang="en-US" sz="4000" dirty="0" smtClean="0"/>
              <a:t>- Absence of Roman denial</a:t>
            </a:r>
          </a:p>
          <a:p>
            <a:pPr marL="0" indent="0">
              <a:buNone/>
            </a:pPr>
            <a:r>
              <a:rPr lang="en-US" sz="4000" dirty="0"/>
              <a:t>	</a:t>
            </a:r>
            <a:r>
              <a:rPr lang="en-US" sz="4000" dirty="0"/>
              <a:t>- Absence of </a:t>
            </a:r>
            <a:r>
              <a:rPr lang="en-US" sz="4000" dirty="0" smtClean="0"/>
              <a:t>fallen believer’s denial</a:t>
            </a:r>
          </a:p>
          <a:p>
            <a:pPr marL="0" indent="0">
              <a:buNone/>
            </a:pPr>
            <a:endParaRPr lang="en-US" sz="4000" dirty="0" smtClean="0"/>
          </a:p>
          <a:p>
            <a:pPr marL="0" indent="0">
              <a:buNone/>
            </a:pPr>
            <a:r>
              <a:rPr lang="en-US" sz="4000" dirty="0" smtClean="0"/>
              <a:t>Opportunities to deny it are never taken </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Luke 24:18</a:t>
            </a:r>
            <a:endParaRPr lang="en-US" sz="6600" dirty="0">
              <a:latin typeface="+mn-lt"/>
            </a:endParaRPr>
          </a:p>
        </p:txBody>
      </p:sp>
    </p:spTree>
    <p:extLst>
      <p:ext uri="{BB962C8B-B14F-4D97-AF65-F5344CB8AC3E}">
        <p14:creationId xmlns:p14="http://schemas.microsoft.com/office/powerpoint/2010/main" val="23966608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7</a:t>
            </a:r>
            <a:r>
              <a:rPr lang="en-US" sz="4000" dirty="0" smtClean="0"/>
              <a:t>. The Foreign Concept of Resurrection</a:t>
            </a:r>
          </a:p>
          <a:p>
            <a:pPr marL="0" indent="0">
              <a:buNone/>
            </a:pPr>
            <a:r>
              <a:rPr lang="en-US" sz="4000" dirty="0"/>
              <a:t>	</a:t>
            </a:r>
            <a:r>
              <a:rPr lang="en-US" sz="4000" dirty="0" smtClean="0"/>
              <a:t>- Many believed in resurrection </a:t>
            </a:r>
          </a:p>
          <a:p>
            <a:pPr marL="0" indent="0">
              <a:buNone/>
            </a:pPr>
            <a:r>
              <a:rPr lang="en-US" sz="4000" dirty="0"/>
              <a:t>	</a:t>
            </a:r>
            <a:r>
              <a:rPr lang="en-US" sz="4000" dirty="0" smtClean="0"/>
              <a:t>- No one believed in changed body</a:t>
            </a:r>
          </a:p>
          <a:p>
            <a:pPr marL="0" indent="0">
              <a:buNone/>
            </a:pPr>
            <a:r>
              <a:rPr lang="en-US" sz="4000" dirty="0"/>
              <a:t>	</a:t>
            </a:r>
            <a:r>
              <a:rPr lang="en-US" sz="4000" dirty="0"/>
              <a:t>- </a:t>
            </a:r>
            <a:r>
              <a:rPr lang="en-US" sz="4000" dirty="0" smtClean="0"/>
              <a:t>Evidenced in not knowing Him</a:t>
            </a:r>
          </a:p>
          <a:p>
            <a:pPr marL="0" indent="0">
              <a:buNone/>
            </a:pPr>
            <a:endParaRPr lang="en-US" sz="4000" dirty="0" smtClean="0"/>
          </a:p>
          <a:p>
            <a:pPr marL="0" indent="0">
              <a:buNone/>
            </a:pPr>
            <a:r>
              <a:rPr lang="en-US" sz="4000" dirty="0" smtClean="0"/>
              <a:t>The resurrected body was something new</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1 John 3:2</a:t>
            </a:r>
            <a:endParaRPr lang="en-US" sz="6600" dirty="0">
              <a:latin typeface="+mn-lt"/>
            </a:endParaRPr>
          </a:p>
        </p:txBody>
      </p:sp>
    </p:spTree>
    <p:extLst>
      <p:ext uri="{BB962C8B-B14F-4D97-AF65-F5344CB8AC3E}">
        <p14:creationId xmlns:p14="http://schemas.microsoft.com/office/powerpoint/2010/main" val="5963602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8</a:t>
            </a:r>
            <a:r>
              <a:rPr lang="en-US" sz="4000" dirty="0" smtClean="0"/>
              <a:t>. The Conviction of the Disciples </a:t>
            </a:r>
          </a:p>
          <a:p>
            <a:pPr marL="0" indent="0">
              <a:buNone/>
            </a:pPr>
            <a:r>
              <a:rPr lang="en-US" sz="4000" dirty="0"/>
              <a:t>	</a:t>
            </a:r>
            <a:r>
              <a:rPr lang="en-US" sz="4000" dirty="0" smtClean="0"/>
              <a:t>- Totally vested in the resurrection</a:t>
            </a:r>
          </a:p>
          <a:p>
            <a:pPr marL="0" indent="0">
              <a:buNone/>
            </a:pPr>
            <a:r>
              <a:rPr lang="en-US" sz="4000" dirty="0"/>
              <a:t>	</a:t>
            </a:r>
            <a:r>
              <a:rPr lang="en-US" sz="4000" dirty="0" smtClean="0"/>
              <a:t>- Prepared to die for it </a:t>
            </a:r>
          </a:p>
          <a:p>
            <a:pPr marL="0" indent="0">
              <a:buNone/>
            </a:pPr>
            <a:r>
              <a:rPr lang="en-US" sz="4000" dirty="0"/>
              <a:t>	</a:t>
            </a:r>
            <a:r>
              <a:rPr lang="en-US" sz="4000" dirty="0"/>
              <a:t>- </a:t>
            </a:r>
            <a:r>
              <a:rPr lang="en-US" sz="4000" dirty="0" smtClean="0"/>
              <a:t>Prepared to live for it</a:t>
            </a:r>
          </a:p>
          <a:p>
            <a:pPr marL="0" indent="0">
              <a:buNone/>
            </a:pPr>
            <a:endParaRPr lang="en-US" sz="4000" dirty="0" smtClean="0"/>
          </a:p>
          <a:p>
            <a:pPr marL="0" indent="0">
              <a:buNone/>
            </a:pPr>
            <a:r>
              <a:rPr lang="en-US" sz="4000" dirty="0" smtClean="0"/>
              <a:t>Jesus’ disciples believed what they saw</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1 John 1:1-2</a:t>
            </a:r>
            <a:endParaRPr lang="en-US" sz="6600" dirty="0">
              <a:latin typeface="+mn-lt"/>
            </a:endParaRPr>
          </a:p>
        </p:txBody>
      </p:sp>
    </p:spTree>
    <p:extLst>
      <p:ext uri="{BB962C8B-B14F-4D97-AF65-F5344CB8AC3E}">
        <p14:creationId xmlns:p14="http://schemas.microsoft.com/office/powerpoint/2010/main" val="375838897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9</a:t>
            </a:r>
            <a:r>
              <a:rPr lang="en-US" sz="4000" dirty="0" smtClean="0"/>
              <a:t>. The Lack of Conviction of the Disciples </a:t>
            </a:r>
          </a:p>
          <a:p>
            <a:pPr marL="0" indent="0">
              <a:buNone/>
            </a:pPr>
            <a:r>
              <a:rPr lang="en-US" sz="4000" dirty="0"/>
              <a:t>	</a:t>
            </a:r>
            <a:r>
              <a:rPr lang="en-US" sz="4000" dirty="0" smtClean="0"/>
              <a:t>- At first they did not believe</a:t>
            </a:r>
          </a:p>
          <a:p>
            <a:pPr marL="0" indent="0">
              <a:buNone/>
            </a:pPr>
            <a:r>
              <a:rPr lang="en-US" sz="4000" dirty="0"/>
              <a:t>	</a:t>
            </a:r>
            <a:r>
              <a:rPr lang="en-US" sz="4000" dirty="0" smtClean="0"/>
              <a:t>- Only Jesus’ enemies remembered</a:t>
            </a:r>
          </a:p>
          <a:p>
            <a:pPr marL="0" indent="0">
              <a:buNone/>
            </a:pPr>
            <a:r>
              <a:rPr lang="en-US" sz="4000" dirty="0"/>
              <a:t>	</a:t>
            </a:r>
            <a:r>
              <a:rPr lang="en-US" sz="4000" dirty="0"/>
              <a:t>- </a:t>
            </a:r>
            <a:r>
              <a:rPr lang="en-US" sz="4000" dirty="0" smtClean="0"/>
              <a:t>Took some time for them to believe</a:t>
            </a:r>
          </a:p>
          <a:p>
            <a:pPr marL="0" indent="0">
              <a:buNone/>
            </a:pPr>
            <a:endParaRPr lang="en-US" sz="4000" dirty="0" smtClean="0"/>
          </a:p>
          <a:p>
            <a:pPr marL="0" indent="0">
              <a:buNone/>
            </a:pPr>
            <a:r>
              <a:rPr lang="en-US" sz="4000" dirty="0" smtClean="0"/>
              <a:t>Jesus’ disciples reasonably doubted</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Mark 16:11</a:t>
            </a:r>
            <a:endParaRPr lang="en-US" sz="6600" dirty="0">
              <a:latin typeface="+mn-lt"/>
            </a:endParaRPr>
          </a:p>
        </p:txBody>
      </p:sp>
    </p:spTree>
    <p:extLst>
      <p:ext uri="{BB962C8B-B14F-4D97-AF65-F5344CB8AC3E}">
        <p14:creationId xmlns:p14="http://schemas.microsoft.com/office/powerpoint/2010/main" val="406804176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10</a:t>
            </a:r>
            <a:r>
              <a:rPr lang="en-US" sz="4000" dirty="0" smtClean="0"/>
              <a:t>. The Multitude of Witnesses</a:t>
            </a:r>
          </a:p>
          <a:p>
            <a:pPr marL="0" indent="0">
              <a:buNone/>
            </a:pPr>
            <a:r>
              <a:rPr lang="en-US" sz="4000" dirty="0"/>
              <a:t>	</a:t>
            </a:r>
            <a:r>
              <a:rPr lang="en-US" sz="4000" dirty="0" smtClean="0"/>
              <a:t>- Over 500 people saw Jesus alive</a:t>
            </a:r>
          </a:p>
          <a:p>
            <a:pPr marL="0" indent="0">
              <a:buNone/>
            </a:pPr>
            <a:r>
              <a:rPr lang="en-US" sz="4000" dirty="0"/>
              <a:t>	</a:t>
            </a:r>
            <a:r>
              <a:rPr lang="en-US" sz="4000" dirty="0" smtClean="0"/>
              <a:t>- The explosion of Christianity </a:t>
            </a:r>
          </a:p>
          <a:p>
            <a:pPr marL="0" indent="0">
              <a:buNone/>
            </a:pPr>
            <a:r>
              <a:rPr lang="en-US" sz="4000" dirty="0"/>
              <a:t>	</a:t>
            </a:r>
            <a:r>
              <a:rPr lang="en-US" sz="4000" dirty="0"/>
              <a:t>- </a:t>
            </a:r>
            <a:r>
              <a:rPr lang="en-US" sz="4000" dirty="0" smtClean="0"/>
              <a:t>Prepared to live for it</a:t>
            </a:r>
          </a:p>
          <a:p>
            <a:pPr marL="0" indent="0">
              <a:buNone/>
            </a:pPr>
            <a:endParaRPr lang="en-US" sz="4000" dirty="0" smtClean="0"/>
          </a:p>
          <a:p>
            <a:pPr marL="0" indent="0">
              <a:buNone/>
            </a:pPr>
            <a:r>
              <a:rPr lang="en-US" sz="4000" dirty="0" smtClean="0"/>
              <a:t>Christianity came from someone</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1 Corinthians 15:8</a:t>
            </a:r>
            <a:endParaRPr lang="en-US" sz="6600" dirty="0">
              <a:latin typeface="+mn-lt"/>
            </a:endParaRPr>
          </a:p>
        </p:txBody>
      </p:sp>
    </p:spTree>
    <p:extLst>
      <p:ext uri="{BB962C8B-B14F-4D97-AF65-F5344CB8AC3E}">
        <p14:creationId xmlns:p14="http://schemas.microsoft.com/office/powerpoint/2010/main" val="31189956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1. That the God of the Bible is Real</a:t>
            </a:r>
          </a:p>
          <a:p>
            <a:pPr marL="0" indent="0">
              <a:buNone/>
            </a:pPr>
            <a:r>
              <a:rPr lang="en-US" sz="4000" dirty="0"/>
              <a:t>	</a:t>
            </a:r>
            <a:r>
              <a:rPr lang="en-US" sz="4000" dirty="0" smtClean="0"/>
              <a:t>- That the Bible is true</a:t>
            </a:r>
          </a:p>
          <a:p>
            <a:pPr marL="0" indent="0">
              <a:buNone/>
            </a:pPr>
            <a:r>
              <a:rPr lang="en-US" sz="4000" dirty="0"/>
              <a:t>	</a:t>
            </a:r>
            <a:r>
              <a:rPr lang="en-US" sz="4000" dirty="0" smtClean="0"/>
              <a:t>- That the God of the Bible is real</a:t>
            </a:r>
          </a:p>
          <a:p>
            <a:pPr marL="0" indent="0">
              <a:buNone/>
            </a:pPr>
            <a:r>
              <a:rPr lang="en-US" sz="4000" dirty="0"/>
              <a:t>	</a:t>
            </a:r>
            <a:r>
              <a:rPr lang="en-US" sz="4000" dirty="0" smtClean="0"/>
              <a:t>- That everything in the Bible is true</a:t>
            </a:r>
          </a:p>
        </p:txBody>
      </p:sp>
      <p:sp>
        <p:nvSpPr>
          <p:cNvPr id="5" name="Title 4"/>
          <p:cNvSpPr>
            <a:spLocks noGrp="1"/>
          </p:cNvSpPr>
          <p:nvPr>
            <p:ph type="title"/>
          </p:nvPr>
        </p:nvSpPr>
        <p:spPr>
          <a:xfrm>
            <a:off x="0" y="0"/>
            <a:ext cx="9144000" cy="1063229"/>
          </a:xfrm>
        </p:spPr>
        <p:txBody>
          <a:bodyPr>
            <a:noAutofit/>
          </a:bodyPr>
          <a:lstStyle/>
          <a:p>
            <a:pPr algn="ctr"/>
            <a:r>
              <a:rPr lang="en-US" sz="5600" dirty="0" smtClean="0">
                <a:latin typeface="+mn-lt"/>
              </a:rPr>
              <a:t>What the Resurrection Proves</a:t>
            </a:r>
            <a:endParaRPr lang="en-US" sz="5600" dirty="0">
              <a:latin typeface="+mn-lt"/>
            </a:endParaRPr>
          </a:p>
        </p:txBody>
      </p:sp>
    </p:spTree>
    <p:extLst>
      <p:ext uri="{BB962C8B-B14F-4D97-AF65-F5344CB8AC3E}">
        <p14:creationId xmlns:p14="http://schemas.microsoft.com/office/powerpoint/2010/main" val="77263078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2. That Jesus was God in the Flesh</a:t>
            </a:r>
          </a:p>
          <a:p>
            <a:pPr marL="0" indent="0">
              <a:buNone/>
            </a:pPr>
            <a:r>
              <a:rPr lang="en-US" sz="4000" dirty="0"/>
              <a:t>	</a:t>
            </a:r>
            <a:r>
              <a:rPr lang="en-US" sz="4000" dirty="0" smtClean="0"/>
              <a:t>- That God died on the Cross</a:t>
            </a:r>
          </a:p>
          <a:p>
            <a:pPr marL="0" indent="0">
              <a:buNone/>
            </a:pPr>
            <a:r>
              <a:rPr lang="en-US" sz="4000" dirty="0"/>
              <a:t>	</a:t>
            </a:r>
            <a:r>
              <a:rPr lang="en-US" sz="4000" dirty="0" smtClean="0"/>
              <a:t>- That God overcame death</a:t>
            </a:r>
            <a:endParaRPr lang="en-US" sz="4000" dirty="0"/>
          </a:p>
          <a:p>
            <a:pPr marL="0" indent="0">
              <a:buNone/>
            </a:pPr>
            <a:r>
              <a:rPr lang="en-US" sz="4000" dirty="0" smtClean="0"/>
              <a:t>	- That God’s love is unimaginable</a:t>
            </a:r>
          </a:p>
        </p:txBody>
      </p:sp>
      <p:sp>
        <p:nvSpPr>
          <p:cNvPr id="5" name="Title 4"/>
          <p:cNvSpPr>
            <a:spLocks noGrp="1"/>
          </p:cNvSpPr>
          <p:nvPr>
            <p:ph type="title"/>
          </p:nvPr>
        </p:nvSpPr>
        <p:spPr>
          <a:xfrm>
            <a:off x="0" y="0"/>
            <a:ext cx="9144000" cy="1063229"/>
          </a:xfrm>
        </p:spPr>
        <p:txBody>
          <a:bodyPr>
            <a:noAutofit/>
          </a:bodyPr>
          <a:lstStyle/>
          <a:p>
            <a:pPr algn="ctr"/>
            <a:r>
              <a:rPr lang="en-US" sz="5600" dirty="0" smtClean="0">
                <a:latin typeface="+mn-lt"/>
              </a:rPr>
              <a:t>What the Resurrection Proves</a:t>
            </a:r>
            <a:endParaRPr lang="en-US" sz="5600" dirty="0">
              <a:latin typeface="+mn-lt"/>
            </a:endParaRPr>
          </a:p>
        </p:txBody>
      </p:sp>
    </p:spTree>
    <p:extLst>
      <p:ext uri="{BB962C8B-B14F-4D97-AF65-F5344CB8AC3E}">
        <p14:creationId xmlns:p14="http://schemas.microsoft.com/office/powerpoint/2010/main" val="34262228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3. That there is life after death</a:t>
            </a:r>
          </a:p>
          <a:p>
            <a:pPr marL="0" indent="0">
              <a:buNone/>
            </a:pPr>
            <a:r>
              <a:rPr lang="en-US" sz="4000" dirty="0"/>
              <a:t>	</a:t>
            </a:r>
            <a:r>
              <a:rPr lang="en-US" sz="4000" dirty="0" smtClean="0"/>
              <a:t>- That there is a judgment</a:t>
            </a:r>
          </a:p>
          <a:p>
            <a:pPr marL="0" indent="0">
              <a:buNone/>
            </a:pPr>
            <a:r>
              <a:rPr lang="en-US" sz="4000" dirty="0"/>
              <a:t>	</a:t>
            </a:r>
            <a:r>
              <a:rPr lang="en-US" sz="4000" dirty="0" smtClean="0"/>
              <a:t>- That God means everything He says</a:t>
            </a:r>
            <a:endParaRPr lang="en-US" sz="4000" dirty="0"/>
          </a:p>
          <a:p>
            <a:pPr marL="0" indent="0">
              <a:buNone/>
            </a:pPr>
            <a:r>
              <a:rPr lang="en-US" sz="4000" dirty="0" smtClean="0"/>
              <a:t>	- That we can choose to be with Him</a:t>
            </a:r>
          </a:p>
        </p:txBody>
      </p:sp>
      <p:sp>
        <p:nvSpPr>
          <p:cNvPr id="5" name="Title 4"/>
          <p:cNvSpPr>
            <a:spLocks noGrp="1"/>
          </p:cNvSpPr>
          <p:nvPr>
            <p:ph type="title"/>
          </p:nvPr>
        </p:nvSpPr>
        <p:spPr>
          <a:xfrm>
            <a:off x="0" y="0"/>
            <a:ext cx="9144000" cy="1063229"/>
          </a:xfrm>
        </p:spPr>
        <p:txBody>
          <a:bodyPr>
            <a:noAutofit/>
          </a:bodyPr>
          <a:lstStyle/>
          <a:p>
            <a:pPr algn="ctr"/>
            <a:r>
              <a:rPr lang="en-US" sz="5600" dirty="0" smtClean="0">
                <a:latin typeface="+mn-lt"/>
              </a:rPr>
              <a:t>What the Resurrection Proves</a:t>
            </a:r>
            <a:endParaRPr lang="en-US" sz="5600" dirty="0">
              <a:latin typeface="+mn-lt"/>
            </a:endParaRPr>
          </a:p>
        </p:txBody>
      </p:sp>
    </p:spTree>
    <p:extLst>
      <p:ext uri="{BB962C8B-B14F-4D97-AF65-F5344CB8AC3E}">
        <p14:creationId xmlns:p14="http://schemas.microsoft.com/office/powerpoint/2010/main" val="282536980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57150"/>
            <a:ext cx="8534400" cy="4953000"/>
          </a:xfrm>
        </p:spPr>
        <p:txBody>
          <a:bodyPr>
            <a:noAutofit/>
          </a:bodyPr>
          <a:lstStyle/>
          <a:p>
            <a:pPr marL="0" indent="0" algn="just">
              <a:buNone/>
            </a:pPr>
            <a:r>
              <a:rPr lang="en-US" sz="3400" i="1" dirty="0" smtClean="0">
                <a:solidFill>
                  <a:srgbClr val="FFFF00"/>
                </a:solidFill>
              </a:rPr>
              <a:t>But </a:t>
            </a:r>
            <a:r>
              <a:rPr lang="en-US" sz="3400" i="1" dirty="0">
                <a:solidFill>
                  <a:srgbClr val="FFFF00"/>
                </a:solidFill>
              </a:rPr>
              <a:t>now Christ is risen from the dead</a:t>
            </a:r>
            <a:r>
              <a:rPr lang="en-US" sz="3400" i="1" dirty="0"/>
              <a:t>, and has become the </a:t>
            </a:r>
            <a:r>
              <a:rPr lang="en-US" sz="3400" i="1" dirty="0" err="1"/>
              <a:t>firstfruits</a:t>
            </a:r>
            <a:r>
              <a:rPr lang="en-US" sz="3400" i="1" dirty="0"/>
              <a:t> of those who have fallen </a:t>
            </a:r>
            <a:r>
              <a:rPr lang="en-US" sz="3400" i="1" dirty="0" smtClean="0"/>
              <a:t>asleep. </a:t>
            </a:r>
            <a:r>
              <a:rPr lang="en-US" sz="3400" i="1" dirty="0"/>
              <a:t>For since by man came death, by Man also came the resurrection of the </a:t>
            </a:r>
            <a:r>
              <a:rPr lang="en-US" sz="3400" i="1" dirty="0" smtClean="0"/>
              <a:t>dead. </a:t>
            </a:r>
            <a:r>
              <a:rPr lang="en-US" sz="3400" i="1" dirty="0"/>
              <a:t>For as in Adam all die, even so in Christ all shall be made </a:t>
            </a:r>
            <a:r>
              <a:rPr lang="en-US" sz="3400" i="1" dirty="0" smtClean="0"/>
              <a:t>alive. </a:t>
            </a:r>
            <a:r>
              <a:rPr lang="en-US" sz="3400" i="1" dirty="0"/>
              <a:t>But each one in his own order: Christ the </a:t>
            </a:r>
            <a:r>
              <a:rPr lang="en-US" sz="3400" i="1" dirty="0" err="1"/>
              <a:t>firstfruits</a:t>
            </a:r>
            <a:r>
              <a:rPr lang="en-US" sz="3400" i="1" dirty="0"/>
              <a:t>, afterward those who are Christ's at His </a:t>
            </a:r>
            <a:r>
              <a:rPr lang="en-US" sz="3400" i="1" dirty="0" smtClean="0"/>
              <a:t>coming. Then </a:t>
            </a:r>
            <a:r>
              <a:rPr lang="en-US" sz="3400" i="1" dirty="0"/>
              <a:t>comes the end, when He delivers the kingdom to God </a:t>
            </a:r>
            <a:r>
              <a:rPr lang="en-US" sz="3400" i="1" dirty="0" smtClean="0"/>
              <a:t>							</a:t>
            </a:r>
            <a:r>
              <a:rPr lang="en-US" sz="3400" dirty="0" smtClean="0"/>
              <a:t>		1 Corinthians 15:20-24a </a:t>
            </a:r>
            <a:endParaRPr lang="en-US" sz="3400" dirty="0" smtClean="0"/>
          </a:p>
        </p:txBody>
      </p:sp>
    </p:spTree>
    <p:extLst>
      <p:ext uri="{BB962C8B-B14F-4D97-AF65-F5344CB8AC3E}">
        <p14:creationId xmlns:p14="http://schemas.microsoft.com/office/powerpoint/2010/main" val="30773316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4869909"/>
              </p:ext>
            </p:extLst>
          </p:nvPr>
        </p:nvGraphicFramePr>
        <p:xfrm>
          <a:off x="4419600" y="-2"/>
          <a:ext cx="4724400" cy="5028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2362200">
                  <a:extLst>
                    <a:ext uri="{9D8B030D-6E8A-4147-A177-3AD203B41FA5}">
                      <a16:colId xmlns:a16="http://schemas.microsoft.com/office/drawing/2014/main" xmlns="" val="20000"/>
                    </a:ext>
                  </a:extLst>
                </a:gridCol>
                <a:gridCol w="2362200"/>
              </a:tblGrid>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533636">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Michael Hetzer</a:t>
                      </a:r>
                      <a:endParaRPr kumimoji="0" lang="en-US" sz="24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228600" y="124434"/>
            <a:ext cx="4038600" cy="4698017"/>
          </a:xfrm>
          <a:prstGeom prst="rect">
            <a:avLst/>
          </a:prstGeom>
          <a:noFill/>
        </p:spPr>
        <p:txBody>
          <a:bodyPr wrap="square">
            <a:spAutoFit/>
          </a:bodyPr>
          <a:lstStyle/>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  1 Corinthians 16:2</a:t>
            </a:r>
          </a:p>
          <a:p>
            <a:pPr algn="just"/>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On the first day of the week </a:t>
            </a:r>
            <a:r>
              <a:rPr lang="en-US" sz="3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let </a:t>
            </a:r>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each one of you lay something aside, storing up as he may prosper, that there be no collections when I come</a:t>
            </a: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t>
            </a:r>
          </a:p>
          <a:p>
            <a:pPr algn="ctr"/>
            <a:endPar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r>
              <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 collection </a:t>
            </a: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basket </a:t>
            </a:r>
          </a:p>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is in the foyer</a:t>
            </a:r>
            <a:endParaRPr lang="en-US" sz="2400" dirty="0">
              <a:solidFill>
                <a:schemeClr val="tx1"/>
              </a:solidFill>
              <a:latin typeface="+mn-lt"/>
            </a:endParaRPr>
          </a:p>
        </p:txBody>
      </p:sp>
    </p:spTree>
    <p:extLst>
      <p:ext uri="{BB962C8B-B14F-4D97-AF65-F5344CB8AC3E}">
        <p14:creationId xmlns:p14="http://schemas.microsoft.com/office/powerpoint/2010/main" val="55551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19150"/>
            <a:ext cx="8763000" cy="4400550"/>
          </a:xfrm>
        </p:spPr>
        <p:txBody>
          <a:bodyPr>
            <a:normAutofit/>
          </a:bodyPr>
          <a:lstStyle/>
          <a:p>
            <a:pPr marL="0" indent="0" algn="just">
              <a:buNone/>
            </a:pPr>
            <a:r>
              <a:rPr lang="en-US" sz="4800" i="1" dirty="0" smtClean="0">
                <a:effectLst>
                  <a:glow rad="228600">
                    <a:srgbClr val="000000"/>
                  </a:glow>
                </a:effectLst>
              </a:rPr>
              <a:t>"</a:t>
            </a:r>
            <a:r>
              <a:rPr lang="en-US" sz="4800" i="1" dirty="0">
                <a:effectLst>
                  <a:glow rad="228600">
                    <a:srgbClr val="000000"/>
                  </a:glow>
                </a:effectLst>
              </a:rPr>
              <a:t>For God so loved the world that He gave His only begotten Son, that whoever believes in Him should not perish but have everlasting life</a:t>
            </a:r>
            <a:r>
              <a:rPr lang="en-US" sz="4800" dirty="0" smtClean="0">
                <a:effectLst>
                  <a:glow rad="228600">
                    <a:srgbClr val="000000"/>
                  </a:glow>
                </a:effectLst>
              </a:rPr>
              <a:t>.” 															John </a:t>
            </a:r>
            <a:r>
              <a:rPr lang="en-US" sz="4800" dirty="0">
                <a:effectLst>
                  <a:glow rad="228600">
                    <a:srgbClr val="000000"/>
                  </a:glow>
                </a:effectLst>
              </a:rPr>
              <a:t>3:16 </a:t>
            </a:r>
            <a:endParaRPr lang="en-US" sz="4800" dirty="0">
              <a:effectLst>
                <a:glow rad="228600">
                  <a:srgbClr val="000000"/>
                </a:glow>
              </a:effectLst>
            </a:endParaRPr>
          </a:p>
        </p:txBody>
      </p:sp>
    </p:spTree>
    <p:extLst>
      <p:ext uri="{BB962C8B-B14F-4D97-AF65-F5344CB8AC3E}">
        <p14:creationId xmlns:p14="http://schemas.microsoft.com/office/powerpoint/2010/main" val="410932865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The Love of God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If you love Me, keep My </a:t>
            </a:r>
            <a:r>
              <a:rPr lang="en-US" sz="3800" i="1" dirty="0" smtClean="0">
                <a:effectLst>
                  <a:glow rad="228600">
                    <a:srgbClr val="000000"/>
                  </a:glow>
                </a:effectLst>
              </a:rPr>
              <a:t>commandments” 								</a:t>
            </a:r>
            <a:r>
              <a:rPr lang="en-US" sz="3800" dirty="0" smtClean="0">
                <a:effectLst>
                  <a:glow rad="228600">
                    <a:srgbClr val="000000"/>
                  </a:glow>
                </a:effectLst>
              </a:rPr>
              <a:t>John 14:15</a:t>
            </a:r>
            <a:br>
              <a:rPr lang="en-US" sz="3800" dirty="0" smtClean="0">
                <a:effectLst>
                  <a:glow rad="228600">
                    <a:srgbClr val="000000"/>
                  </a:glow>
                </a:effectLst>
              </a:rPr>
            </a:br>
            <a:endParaRPr lang="en-US" sz="3800" dirty="0" smtClean="0">
              <a:effectLst>
                <a:glow rad="228600">
                  <a:srgbClr val="000000"/>
                </a:glow>
              </a:effectLst>
            </a:endParaRPr>
          </a:p>
          <a:p>
            <a:pPr marL="0" indent="0">
              <a:buNone/>
            </a:pPr>
            <a:endParaRPr lang="en-US" sz="3800" dirty="0" smtClean="0">
              <a:effectLst>
                <a:glow rad="228600">
                  <a:srgbClr val="000000"/>
                </a:glow>
              </a:effectLst>
            </a:endParaRPr>
          </a:p>
          <a:p>
            <a:pPr marL="0" indent="0">
              <a:buNone/>
            </a:pPr>
            <a:r>
              <a:rPr lang="en-US" sz="3800" dirty="0" smtClean="0">
                <a:effectLst>
                  <a:glow rad="228600">
                    <a:srgbClr val="000000"/>
                  </a:glow>
                </a:effectLst>
              </a:rPr>
              <a:t>“</a:t>
            </a:r>
            <a:r>
              <a:rPr lang="en-US" sz="3800" i="1" dirty="0" smtClean="0">
                <a:effectLst>
                  <a:glow rad="228600">
                    <a:srgbClr val="000000"/>
                  </a:glow>
                </a:effectLst>
              </a:rPr>
              <a:t>If </a:t>
            </a:r>
            <a:r>
              <a:rPr lang="en-US" sz="3800" i="1" dirty="0">
                <a:effectLst>
                  <a:glow rad="228600">
                    <a:srgbClr val="000000"/>
                  </a:glow>
                </a:effectLst>
              </a:rPr>
              <a:t>anyone loves Me, he will keep My </a:t>
            </a:r>
            <a:r>
              <a:rPr lang="en-US" sz="3800" i="1" dirty="0" smtClean="0">
                <a:effectLst>
                  <a:glow rad="228600">
                    <a:srgbClr val="000000"/>
                  </a:glow>
                </a:effectLst>
              </a:rPr>
              <a:t>word</a:t>
            </a:r>
            <a:r>
              <a:rPr lang="en-US" sz="3800" dirty="0" smtClean="0">
                <a:effectLst>
                  <a:glow rad="228600">
                    <a:srgbClr val="000000"/>
                  </a:glow>
                </a:effectLst>
              </a:rPr>
              <a:t>” 								John 14:23</a:t>
            </a:r>
            <a:endParaRPr lang="en-US" sz="3800" dirty="0">
              <a:effectLst>
                <a:glow rad="228600">
                  <a:srgbClr val="000000"/>
                </a:glow>
              </a:effectLst>
            </a:endParaRPr>
          </a:p>
        </p:txBody>
      </p:sp>
    </p:spTree>
    <p:extLst>
      <p:ext uri="{BB962C8B-B14F-4D97-AF65-F5344CB8AC3E}">
        <p14:creationId xmlns:p14="http://schemas.microsoft.com/office/powerpoint/2010/main" val="8373474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Most assuredly, I say to you, he who hears My word and believes in Him who sent Me has everlasting </a:t>
            </a:r>
            <a:r>
              <a:rPr lang="en-US" sz="3800" i="1" dirty="0" smtClean="0">
                <a:effectLst>
                  <a:glow rad="228600">
                    <a:srgbClr val="000000"/>
                  </a:glow>
                </a:effectLst>
              </a:rPr>
              <a:t>life”																 </a:t>
            </a:r>
            <a:r>
              <a:rPr lang="en-US" sz="3800" dirty="0" smtClean="0">
                <a:effectLst>
                  <a:glow rad="228600">
                    <a:srgbClr val="000000"/>
                  </a:glow>
                </a:effectLst>
              </a:rPr>
              <a:t>John </a:t>
            </a:r>
            <a:r>
              <a:rPr lang="en-US" sz="3800" dirty="0">
                <a:effectLst>
                  <a:glow rad="228600">
                    <a:srgbClr val="000000"/>
                  </a:glow>
                </a:effectLst>
              </a:rPr>
              <a:t>5:24</a:t>
            </a:r>
            <a:r>
              <a:rPr lang="en-US" sz="3800" i="1" dirty="0">
                <a:effectLst>
                  <a:glow rad="228600">
                    <a:srgbClr val="000000"/>
                  </a:glow>
                </a:effectLst>
              </a:rPr>
              <a:t> </a:t>
            </a:r>
            <a:endParaRPr lang="en-US" sz="3800" dirty="0">
              <a:effectLst>
                <a:glow rad="228600">
                  <a:srgbClr val="000000"/>
                </a:glow>
              </a:effectLst>
            </a:endParaRPr>
          </a:p>
        </p:txBody>
      </p:sp>
    </p:spTree>
    <p:extLst>
      <p:ext uri="{BB962C8B-B14F-4D97-AF65-F5344CB8AC3E}">
        <p14:creationId xmlns:p14="http://schemas.microsoft.com/office/powerpoint/2010/main" val="11475054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Therefore whoever confesses Me before men, him I will also confess before My Father who is in heaven</a:t>
            </a:r>
            <a:r>
              <a:rPr lang="en-US" sz="3800" i="1" dirty="0" smtClean="0">
                <a:effectLst>
                  <a:glow rad="228600">
                    <a:srgbClr val="000000"/>
                  </a:glow>
                </a:effectLst>
              </a:rPr>
              <a:t>.”												</a:t>
            </a:r>
            <a:r>
              <a:rPr lang="en-US" sz="3800" dirty="0" smtClean="0">
                <a:effectLst>
                  <a:glow rad="228600">
                    <a:srgbClr val="000000"/>
                  </a:glow>
                </a:effectLst>
              </a:rPr>
              <a:t>Matthew </a:t>
            </a:r>
            <a:r>
              <a:rPr lang="en-US" sz="3800" dirty="0">
                <a:effectLst>
                  <a:glow rad="228600">
                    <a:srgbClr val="000000"/>
                  </a:glow>
                </a:effectLst>
              </a:rPr>
              <a:t>10:32 </a:t>
            </a:r>
          </a:p>
        </p:txBody>
      </p:sp>
    </p:spTree>
    <p:extLst>
      <p:ext uri="{BB962C8B-B14F-4D97-AF65-F5344CB8AC3E}">
        <p14:creationId xmlns:p14="http://schemas.microsoft.com/office/powerpoint/2010/main" val="189143480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From </a:t>
            </a:r>
            <a:r>
              <a:rPr lang="en-US" sz="3800" i="1" dirty="0">
                <a:effectLst>
                  <a:glow rad="228600">
                    <a:srgbClr val="000000"/>
                  </a:glow>
                </a:effectLst>
              </a:rPr>
              <a:t>that time Jesus began to preach and to say, "Repent, for the kingdom of heaven is at hand</a:t>
            </a:r>
            <a:r>
              <a:rPr lang="en-US" sz="3800" i="1" dirty="0" smtClean="0">
                <a:effectLst>
                  <a:glow rad="228600">
                    <a:srgbClr val="000000"/>
                  </a:glow>
                </a:effectLst>
              </a:rPr>
              <a:t>."</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												Matthew </a:t>
            </a:r>
            <a:r>
              <a:rPr lang="en-US" sz="3800" dirty="0">
                <a:effectLst>
                  <a:glow rad="228600">
                    <a:srgbClr val="000000"/>
                  </a:glow>
                </a:effectLst>
              </a:rPr>
              <a:t>4:17 </a:t>
            </a:r>
          </a:p>
        </p:txBody>
      </p:sp>
    </p:spTree>
    <p:extLst>
      <p:ext uri="{BB962C8B-B14F-4D97-AF65-F5344CB8AC3E}">
        <p14:creationId xmlns:p14="http://schemas.microsoft.com/office/powerpoint/2010/main" val="78659560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And He said to them……."He </a:t>
            </a:r>
            <a:r>
              <a:rPr lang="en-US" sz="3800" i="1" dirty="0">
                <a:effectLst>
                  <a:glow rad="228600">
                    <a:srgbClr val="000000"/>
                  </a:glow>
                </a:effectLst>
              </a:rPr>
              <a:t>who believes and is baptized will be saved; but he who does not believe will be condemned</a:t>
            </a:r>
            <a:r>
              <a:rPr lang="en-US" sz="3800" i="1" dirty="0" smtClean="0">
                <a:effectLst>
                  <a:glow rad="228600">
                    <a:srgbClr val="000000"/>
                  </a:glow>
                </a:effectLst>
              </a:rPr>
              <a:t>.” 							</a:t>
            </a:r>
            <a:r>
              <a:rPr lang="en-US" sz="3800" dirty="0" smtClean="0">
                <a:effectLst>
                  <a:glow rad="228600">
                    <a:srgbClr val="000000"/>
                  </a:glow>
                </a:effectLst>
              </a:rPr>
              <a:t>		Mark 16:15,16 </a:t>
            </a:r>
            <a:endParaRPr lang="en-US" sz="3800" dirty="0">
              <a:effectLst>
                <a:glow rad="228600">
                  <a:srgbClr val="000000"/>
                </a:glow>
              </a:effectLst>
            </a:endParaRPr>
          </a:p>
        </p:txBody>
      </p:sp>
    </p:spTree>
    <p:extLst>
      <p:ext uri="{BB962C8B-B14F-4D97-AF65-F5344CB8AC3E}">
        <p14:creationId xmlns:p14="http://schemas.microsoft.com/office/powerpoint/2010/main" val="279748243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07092"/>
            <a:ext cx="9143999" cy="1032206"/>
          </a:xfrm>
          <a:prstGeom prst="rect">
            <a:avLst/>
          </a:prstGeom>
          <a:noFill/>
        </p:spPr>
        <p:txBody>
          <a:bodyPr wrap="square" lIns="91440" tIns="45720" rIns="91440" bIns="45720">
            <a:spAutoFit/>
          </a:bodyPr>
          <a:lstStyle/>
          <a:p>
            <a:pPr algn="ctr"/>
            <a:r>
              <a:rPr lang="en-US" sz="70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The Resurrection </a:t>
            </a:r>
            <a:endParaRPr lang="en-US" sz="7000" dirty="0" smtClean="0">
              <a:solidFill>
                <a:schemeClr val="tx1"/>
              </a:solidFill>
              <a:effectLst>
                <a:glow rad="228600">
                  <a:srgbClr val="000000"/>
                </a:glow>
              </a:effectLst>
              <a:latin typeface="+mn-lt"/>
            </a:endParaRPr>
          </a:p>
        </p:txBody>
      </p:sp>
      <p:sp>
        <p:nvSpPr>
          <p:cNvPr id="6" name="Content Placeholder 3"/>
          <p:cNvSpPr>
            <a:spLocks noGrp="1"/>
          </p:cNvSpPr>
          <p:nvPr>
            <p:ph idx="1"/>
          </p:nvPr>
        </p:nvSpPr>
        <p:spPr>
          <a:xfrm>
            <a:off x="304800" y="1200150"/>
            <a:ext cx="8382000" cy="3943350"/>
          </a:xfrm>
        </p:spPr>
        <p:txBody>
          <a:bodyPr>
            <a:noAutofit/>
          </a:bodyPr>
          <a:lstStyle/>
          <a:p>
            <a:pPr marL="0" indent="0">
              <a:buNone/>
            </a:pPr>
            <a:endParaRPr lang="en-US" sz="4000" dirty="0" smtClean="0">
              <a:solidFill>
                <a:schemeClr val="bg1"/>
              </a:solidFill>
            </a:endParaRPr>
          </a:p>
          <a:p>
            <a:pPr marL="0" indent="0">
              <a:buNone/>
            </a:pPr>
            <a:endParaRPr lang="en-US" sz="4000" i="1" dirty="0">
              <a:solidFill>
                <a:schemeClr val="bg1"/>
              </a:solidFill>
            </a:endParaRPr>
          </a:p>
          <a:p>
            <a:pPr marL="0" indent="0">
              <a:buNone/>
            </a:pPr>
            <a:endParaRPr lang="en-US" sz="4000" i="1" dirty="0" smtClean="0">
              <a:solidFill>
                <a:schemeClr val="bg1"/>
              </a:solidFill>
            </a:endParaRPr>
          </a:p>
          <a:p>
            <a:pPr marL="0" indent="0" algn="ctr">
              <a:buNone/>
            </a:pPr>
            <a:r>
              <a:rPr lang="en-US" sz="4000" dirty="0" smtClean="0"/>
              <a:t>1 Corinthians </a:t>
            </a:r>
            <a:r>
              <a:rPr lang="en-US" sz="4000" dirty="0"/>
              <a:t>15:17 </a:t>
            </a:r>
            <a:endParaRPr lang="en-US" sz="4000" dirty="0" smtClean="0"/>
          </a:p>
          <a:p>
            <a:pPr marL="0" indent="0" algn="ctr">
              <a:buNone/>
            </a:pPr>
            <a:r>
              <a:rPr lang="en-US" sz="4000" i="1" dirty="0" smtClean="0"/>
              <a:t>And </a:t>
            </a:r>
            <a:r>
              <a:rPr lang="en-US" sz="4000" i="1" dirty="0"/>
              <a:t>if Christ is not risen, your faith is futile; you are still in your sins!</a:t>
            </a:r>
            <a:endParaRPr lang="en-US" sz="4000" dirty="0" smtClean="0">
              <a:solidFill>
                <a:schemeClr val="bg1"/>
              </a:solidFill>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382000" cy="3943350"/>
          </a:xfrm>
        </p:spPr>
        <p:txBody>
          <a:bodyPr>
            <a:noAutofit/>
          </a:bodyPr>
          <a:lstStyle/>
          <a:p>
            <a:pPr marL="0" indent="0">
              <a:buNone/>
            </a:pPr>
            <a:r>
              <a:rPr lang="en-US" sz="3800" dirty="0" smtClean="0"/>
              <a:t>1 </a:t>
            </a:r>
            <a:r>
              <a:rPr lang="en-US" sz="3800" dirty="0" smtClean="0"/>
              <a:t>Corinthians </a:t>
            </a:r>
            <a:r>
              <a:rPr lang="en-US" sz="3800" dirty="0" smtClean="0"/>
              <a:t>15:12-20 </a:t>
            </a:r>
          </a:p>
          <a:p>
            <a:pPr marL="0" indent="0">
              <a:buNone/>
            </a:pPr>
            <a:endParaRPr lang="en-US" sz="3800" dirty="0" smtClean="0"/>
          </a:p>
          <a:p>
            <a:pPr marL="0" indent="0">
              <a:buNone/>
            </a:pPr>
            <a:r>
              <a:rPr lang="en-US" sz="3800" dirty="0" smtClean="0"/>
              <a:t>- Our hope is based on Jesus’ resurrection</a:t>
            </a:r>
          </a:p>
          <a:p>
            <a:pPr marL="0" indent="0">
              <a:buNone/>
            </a:pPr>
            <a:endParaRPr lang="en-US" sz="3800" dirty="0" smtClean="0"/>
          </a:p>
          <a:p>
            <a:pPr marL="0" indent="0">
              <a:buNone/>
            </a:pPr>
            <a:r>
              <a:rPr lang="en-US" sz="3800" dirty="0" smtClean="0"/>
              <a:t>- Without it we are the most pitiable </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Paul’s </a:t>
            </a:r>
            <a:r>
              <a:rPr lang="en-US" sz="6600" dirty="0" smtClean="0">
                <a:latin typeface="+mn-lt"/>
              </a:rPr>
              <a:t>Observation</a:t>
            </a:r>
            <a:endParaRPr lang="en-US" sz="6600" dirty="0">
              <a:latin typeface="+mn-lt"/>
            </a:endParaRPr>
          </a:p>
        </p:txBody>
      </p:sp>
    </p:spTree>
    <p:extLst>
      <p:ext uri="{BB962C8B-B14F-4D97-AF65-F5344CB8AC3E}">
        <p14:creationId xmlns:p14="http://schemas.microsoft.com/office/powerpoint/2010/main" val="1853263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1. The historical truth in the accounts</a:t>
            </a:r>
          </a:p>
          <a:p>
            <a:pPr marL="0" indent="0">
              <a:buNone/>
            </a:pPr>
            <a:r>
              <a:rPr lang="en-US" sz="4000" dirty="0"/>
              <a:t>	</a:t>
            </a:r>
            <a:r>
              <a:rPr lang="en-US" sz="4000" dirty="0" smtClean="0"/>
              <a:t>- Citing people and places</a:t>
            </a:r>
          </a:p>
          <a:p>
            <a:pPr marL="0" indent="0">
              <a:buNone/>
            </a:pPr>
            <a:r>
              <a:rPr lang="en-US" sz="4000" dirty="0"/>
              <a:t>	</a:t>
            </a:r>
            <a:r>
              <a:rPr lang="en-US" sz="4000" dirty="0" smtClean="0"/>
              <a:t>- Citing dates and events</a:t>
            </a:r>
          </a:p>
          <a:p>
            <a:pPr marL="0" indent="0">
              <a:buNone/>
            </a:pPr>
            <a:r>
              <a:rPr lang="en-US" sz="4000" dirty="0"/>
              <a:t>	</a:t>
            </a:r>
            <a:r>
              <a:rPr lang="en-US" sz="4000" dirty="0" smtClean="0"/>
              <a:t>- Unified witness of events</a:t>
            </a:r>
          </a:p>
          <a:p>
            <a:pPr marL="0" indent="0">
              <a:buNone/>
            </a:pPr>
            <a:endParaRPr lang="en-US" sz="4000" dirty="0" smtClean="0"/>
          </a:p>
          <a:p>
            <a:pPr marL="0" indent="0">
              <a:buNone/>
            </a:pPr>
            <a:r>
              <a:rPr lang="en-US" sz="4000" dirty="0" smtClean="0"/>
              <a:t>The Gospels bear out as historically true</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Luke 1:1-2</a:t>
            </a:r>
            <a:endParaRPr lang="en-US" sz="6600" dirty="0">
              <a:latin typeface="+mn-lt"/>
            </a:endParaRPr>
          </a:p>
        </p:txBody>
      </p:sp>
    </p:spTree>
    <p:extLst>
      <p:ext uri="{BB962C8B-B14F-4D97-AF65-F5344CB8AC3E}">
        <p14:creationId xmlns:p14="http://schemas.microsoft.com/office/powerpoint/2010/main" val="19558862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2. The Apostle Paul</a:t>
            </a:r>
          </a:p>
          <a:p>
            <a:pPr marL="0" indent="0">
              <a:buNone/>
            </a:pPr>
            <a:r>
              <a:rPr lang="en-US" sz="4000" dirty="0"/>
              <a:t>	</a:t>
            </a:r>
            <a:r>
              <a:rPr lang="en-US" sz="4000" dirty="0" smtClean="0"/>
              <a:t>- Not a witness of the event</a:t>
            </a:r>
          </a:p>
          <a:p>
            <a:pPr marL="0" indent="0">
              <a:buNone/>
            </a:pPr>
            <a:r>
              <a:rPr lang="en-US" sz="4000" dirty="0"/>
              <a:t>	</a:t>
            </a:r>
            <a:r>
              <a:rPr lang="en-US" sz="4000" dirty="0" smtClean="0"/>
              <a:t>- An ardent anti-Christian</a:t>
            </a:r>
          </a:p>
          <a:p>
            <a:pPr marL="0" indent="0">
              <a:buNone/>
            </a:pPr>
            <a:r>
              <a:rPr lang="en-US" sz="4000" dirty="0"/>
              <a:t>	</a:t>
            </a:r>
            <a:r>
              <a:rPr lang="en-US" sz="4000" dirty="0" smtClean="0"/>
              <a:t>- Rejects everything for Christ</a:t>
            </a:r>
          </a:p>
          <a:p>
            <a:pPr marL="0" indent="0">
              <a:buNone/>
            </a:pPr>
            <a:endParaRPr lang="en-US" sz="4000" dirty="0" smtClean="0"/>
          </a:p>
          <a:p>
            <a:pPr marL="0" indent="0">
              <a:buNone/>
            </a:pPr>
            <a:r>
              <a:rPr lang="en-US" sz="4000" dirty="0" smtClean="0"/>
              <a:t>Paul is the ultimate hostile witness</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Galatians 1:13-14</a:t>
            </a:r>
            <a:endParaRPr lang="en-US" sz="6600" dirty="0">
              <a:latin typeface="+mn-lt"/>
            </a:endParaRPr>
          </a:p>
        </p:txBody>
      </p:sp>
    </p:spTree>
    <p:extLst>
      <p:ext uri="{BB962C8B-B14F-4D97-AF65-F5344CB8AC3E}">
        <p14:creationId xmlns:p14="http://schemas.microsoft.com/office/powerpoint/2010/main" val="29039539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3. The Empty Tomb</a:t>
            </a:r>
          </a:p>
          <a:p>
            <a:pPr marL="0" indent="0">
              <a:buNone/>
            </a:pPr>
            <a:r>
              <a:rPr lang="en-US" sz="4000" dirty="0"/>
              <a:t>	</a:t>
            </a:r>
            <a:r>
              <a:rPr lang="en-US" sz="4000" dirty="0" smtClean="0"/>
              <a:t>- A critical point of Christianity</a:t>
            </a:r>
          </a:p>
          <a:p>
            <a:pPr marL="0" indent="0">
              <a:buNone/>
            </a:pPr>
            <a:r>
              <a:rPr lang="en-US" sz="4000" dirty="0"/>
              <a:t>	</a:t>
            </a:r>
            <a:r>
              <a:rPr lang="en-US" sz="4000" dirty="0" smtClean="0"/>
              <a:t>- Jewish and Roman leaders involved</a:t>
            </a:r>
          </a:p>
          <a:p>
            <a:pPr marL="0" indent="0">
              <a:buNone/>
            </a:pPr>
            <a:r>
              <a:rPr lang="en-US" sz="4000" dirty="0"/>
              <a:t>	</a:t>
            </a:r>
            <a:r>
              <a:rPr lang="en-US" sz="4000" dirty="0" smtClean="0"/>
              <a:t>- NOT ONCE denied by anyone!</a:t>
            </a:r>
          </a:p>
          <a:p>
            <a:pPr marL="0" indent="0">
              <a:buNone/>
            </a:pPr>
            <a:endParaRPr lang="en-US" sz="4000" dirty="0" smtClean="0"/>
          </a:p>
          <a:p>
            <a:pPr marL="0" indent="0">
              <a:buNone/>
            </a:pPr>
            <a:r>
              <a:rPr lang="en-US" sz="4000" dirty="0" smtClean="0"/>
              <a:t>The empty tomb is an undeniable truth</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Matthew 28:11-13</a:t>
            </a:r>
            <a:endParaRPr lang="en-US" sz="6600" dirty="0">
              <a:latin typeface="+mn-lt"/>
            </a:endParaRPr>
          </a:p>
        </p:txBody>
      </p:sp>
    </p:spTree>
    <p:extLst>
      <p:ext uri="{BB962C8B-B14F-4D97-AF65-F5344CB8AC3E}">
        <p14:creationId xmlns:p14="http://schemas.microsoft.com/office/powerpoint/2010/main" val="414276267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4. The Devotion of the Apostles</a:t>
            </a:r>
          </a:p>
          <a:p>
            <a:pPr marL="0" indent="0">
              <a:buNone/>
            </a:pPr>
            <a:r>
              <a:rPr lang="en-US" sz="4000" dirty="0"/>
              <a:t>	</a:t>
            </a:r>
            <a:r>
              <a:rPr lang="en-US" sz="4000" dirty="0" smtClean="0"/>
              <a:t>- Writings by men well versed</a:t>
            </a:r>
          </a:p>
          <a:p>
            <a:pPr marL="0" indent="0">
              <a:buNone/>
            </a:pPr>
            <a:r>
              <a:rPr lang="en-US" sz="4000" dirty="0"/>
              <a:t>	</a:t>
            </a:r>
            <a:r>
              <a:rPr lang="en-US" sz="4000" dirty="0" smtClean="0"/>
              <a:t>- Clearly strong Mosaic foundations</a:t>
            </a:r>
          </a:p>
          <a:p>
            <a:pPr marL="0" indent="0">
              <a:buNone/>
            </a:pPr>
            <a:r>
              <a:rPr lang="en-US" sz="4000" dirty="0"/>
              <a:t>	</a:t>
            </a:r>
            <a:r>
              <a:rPr lang="en-US" sz="4000" dirty="0" smtClean="0"/>
              <a:t>- A new false religion is unimaginable</a:t>
            </a:r>
          </a:p>
          <a:p>
            <a:pPr marL="0" indent="0">
              <a:buNone/>
            </a:pPr>
            <a:endParaRPr lang="en-US" sz="4000" dirty="0" smtClean="0"/>
          </a:p>
          <a:p>
            <a:pPr marL="0" indent="0">
              <a:buNone/>
            </a:pPr>
            <a:r>
              <a:rPr lang="en-US" sz="4000" dirty="0" smtClean="0"/>
              <a:t>Mosaic devotion means validity</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2 Timothy 3:14-15</a:t>
            </a:r>
            <a:endParaRPr lang="en-US" sz="6600" dirty="0">
              <a:latin typeface="+mn-lt"/>
            </a:endParaRPr>
          </a:p>
        </p:txBody>
      </p:sp>
    </p:spTree>
    <p:extLst>
      <p:ext uri="{BB962C8B-B14F-4D97-AF65-F5344CB8AC3E}">
        <p14:creationId xmlns:p14="http://schemas.microsoft.com/office/powerpoint/2010/main" val="26037989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915400" cy="3943350"/>
          </a:xfrm>
        </p:spPr>
        <p:txBody>
          <a:bodyPr>
            <a:noAutofit/>
          </a:bodyPr>
          <a:lstStyle/>
          <a:p>
            <a:pPr marL="0" indent="0">
              <a:buNone/>
            </a:pPr>
            <a:r>
              <a:rPr lang="en-US" sz="4000" dirty="0" smtClean="0"/>
              <a:t>5. The Testimony of the Women</a:t>
            </a:r>
          </a:p>
          <a:p>
            <a:pPr marL="0" indent="0">
              <a:buNone/>
            </a:pPr>
            <a:r>
              <a:rPr lang="en-US" sz="4000" dirty="0"/>
              <a:t>	</a:t>
            </a:r>
            <a:r>
              <a:rPr lang="en-US" sz="4000" dirty="0" smtClean="0"/>
              <a:t>- Writings by men well versed</a:t>
            </a:r>
          </a:p>
          <a:p>
            <a:pPr marL="0" indent="0">
              <a:buNone/>
            </a:pPr>
            <a:r>
              <a:rPr lang="en-US" sz="4000" dirty="0"/>
              <a:t>	</a:t>
            </a:r>
            <a:r>
              <a:rPr lang="en-US" sz="4000" dirty="0" smtClean="0"/>
              <a:t>- Clearly strong Mosaic foundations</a:t>
            </a:r>
          </a:p>
          <a:p>
            <a:pPr marL="0" indent="0">
              <a:buNone/>
            </a:pPr>
            <a:r>
              <a:rPr lang="en-US" sz="4000" dirty="0"/>
              <a:t>	</a:t>
            </a:r>
            <a:r>
              <a:rPr lang="en-US" sz="4000" dirty="0" smtClean="0"/>
              <a:t>- A new false religion is unimaginable</a:t>
            </a:r>
          </a:p>
          <a:p>
            <a:pPr marL="0" indent="0">
              <a:buNone/>
            </a:pPr>
            <a:endParaRPr lang="en-US" sz="4000" dirty="0" smtClean="0"/>
          </a:p>
          <a:p>
            <a:pPr marL="0" indent="0">
              <a:buNone/>
            </a:pPr>
            <a:r>
              <a:rPr lang="en-US" sz="4000" dirty="0" smtClean="0"/>
              <a:t>Unique witnesses dismiss fabrication </a:t>
            </a:r>
            <a:endParaRPr lang="en-US" sz="40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dirty="0" smtClean="0">
                <a:latin typeface="+mn-lt"/>
              </a:rPr>
              <a:t>Luke 24:1-11</a:t>
            </a:r>
            <a:endParaRPr lang="en-US" sz="6600" dirty="0">
              <a:latin typeface="+mn-lt"/>
            </a:endParaRPr>
          </a:p>
        </p:txBody>
      </p:sp>
    </p:spTree>
    <p:extLst>
      <p:ext uri="{BB962C8B-B14F-4D97-AF65-F5344CB8AC3E}">
        <p14:creationId xmlns:p14="http://schemas.microsoft.com/office/powerpoint/2010/main" val="148282446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256030</TotalTime>
  <Words>1113</Words>
  <Application>Microsoft Office PowerPoint</Application>
  <PresentationFormat>On-screen Show (16:9)</PresentationFormat>
  <Paragraphs>188</Paragraphs>
  <Slides>25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PowerPoint Presentation</vt:lpstr>
      <vt:lpstr>Paul’s Observation</vt:lpstr>
      <vt:lpstr>Luke 1:1-2</vt:lpstr>
      <vt:lpstr>Galatians 1:13-14</vt:lpstr>
      <vt:lpstr>Matthew 28:11-13</vt:lpstr>
      <vt:lpstr>2 Timothy 3:14-15</vt:lpstr>
      <vt:lpstr>Luke 24:1-11</vt:lpstr>
      <vt:lpstr>Luke 24:18</vt:lpstr>
      <vt:lpstr>1 John 3:2</vt:lpstr>
      <vt:lpstr>1 John 1:1-2</vt:lpstr>
      <vt:lpstr>Mark 16:11</vt:lpstr>
      <vt:lpstr>1 Corinthians 15:8</vt:lpstr>
      <vt:lpstr>What the Resurrection Proves</vt:lpstr>
      <vt:lpstr>What the Resurrection Proves</vt:lpstr>
      <vt:lpstr>What the Resurrection Proves</vt:lpstr>
      <vt:lpstr>PowerPoint Presentation</vt:lpstr>
      <vt:lpstr>PowerPoint Presentation</vt:lpstr>
      <vt:lpstr>PowerPoint Presentation</vt:lpstr>
      <vt:lpstr>The Love of God</vt:lpstr>
      <vt:lpstr>Jesus Said:</vt:lpstr>
      <vt:lpstr>Jesus Said:</vt:lpstr>
      <vt:lpstr>Jesus Said:</vt:lpstr>
      <vt:lpstr>Jesus Said: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1099</cp:revision>
  <dcterms:modified xsi:type="dcterms:W3CDTF">2021-04-04T03:57:36Z</dcterms:modified>
</cp:coreProperties>
</file>